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  <p:sldMasterId id="214748367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Libre Franklin"/>
      <p:regular r:id="rId14"/>
      <p:bold r:id="rId15"/>
      <p:italic r:id="rId16"/>
      <p:boldItalic r:id="rId17"/>
    </p:embeddedFont>
    <p:embeddedFont>
      <p:font typeface="Libre Franklin Medium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FranklinMedium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21" Type="http://schemas.openxmlformats.org/officeDocument/2006/relationships/font" Target="fonts/LibreFranklinMedium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font" Target="fonts/LibreFranklin-bold.fntdata"/><Relationship Id="rId14" Type="http://schemas.openxmlformats.org/officeDocument/2006/relationships/font" Target="fonts/LibreFranklin-regular.fntdata"/><Relationship Id="rId17" Type="http://schemas.openxmlformats.org/officeDocument/2006/relationships/font" Target="fonts/LibreFranklin-boldItalic.fntdata"/><Relationship Id="rId16" Type="http://schemas.openxmlformats.org/officeDocument/2006/relationships/font" Target="fonts/LibreFranklin-italic.fntdata"/><Relationship Id="rId5" Type="http://schemas.openxmlformats.org/officeDocument/2006/relationships/slideMaster" Target="slideMasters/slideMaster2.xml"/><Relationship Id="rId19" Type="http://schemas.openxmlformats.org/officeDocument/2006/relationships/font" Target="fonts/LibreFranklinMedium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LibreFranklinMedium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18c5382b3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e18c5382b3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72be5539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72be5539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2b510a2a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72b510a2a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2be5539f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72be5539f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72b510a2a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72b510a2a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72b510a2a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72b510a2a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72be5539f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72be5539f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7.gif"/><Relationship Id="rId4" Type="http://schemas.openxmlformats.org/officeDocument/2006/relationships/image" Target="../media/image5.png"/><Relationship Id="rId5" Type="http://schemas.openxmlformats.org/officeDocument/2006/relationships/image" Target="../media/image1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7.gif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7.gif"/><Relationship Id="rId4" Type="http://schemas.openxmlformats.org/officeDocument/2006/relationships/image" Target="../media/image5.png"/><Relationship Id="rId5" Type="http://schemas.openxmlformats.org/officeDocument/2006/relationships/image" Target="../media/image1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864900"/>
            <a:ext cx="835725" cy="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6000" y="909725"/>
            <a:ext cx="5227999" cy="42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225" y="1061003"/>
            <a:ext cx="6556625" cy="2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167550" y="3407050"/>
            <a:ext cx="4398300" cy="160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14"/>
          <p:cNvSpPr txBox="1"/>
          <p:nvPr/>
        </p:nvSpPr>
        <p:spPr>
          <a:xfrm>
            <a:off x="4857251" y="4555825"/>
            <a:ext cx="430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latin typeface="Calibri"/>
                <a:ea typeface="Calibri"/>
                <a:cs typeface="Calibri"/>
                <a:sym typeface="Calibri"/>
              </a:rPr>
              <a:t>Safeguarding Society with </a:t>
            </a:r>
            <a:br>
              <a:rPr b="1" i="1" lang="en" sz="2000"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" sz="2000">
                <a:latin typeface="Calibri"/>
                <a:ea typeface="Calibri"/>
                <a:cs typeface="Calibri"/>
                <a:sym typeface="Calibri"/>
              </a:rPr>
              <a:t>Actionable Space Weather Information</a:t>
            </a:r>
            <a:endParaRPr b="1" i="1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832200" y="4541675"/>
            <a:ext cx="430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Safeguarding Society with </a:t>
            </a:r>
            <a:br>
              <a:rPr b="1" i="1" lang="en" sz="20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" sz="20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Actionable Space Weather Information</a:t>
            </a:r>
            <a:endParaRPr b="1" i="1" sz="200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195" y="0"/>
            <a:ext cx="1149629" cy="97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/>
          <p:nvPr/>
        </p:nvSpPr>
        <p:spPr>
          <a:xfrm>
            <a:off x="2725" y="0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2">
            <a:alphaModFix/>
          </a:blip>
          <a:srcRect b="77057" l="0" r="0" t="0"/>
          <a:stretch/>
        </p:blipFill>
        <p:spPr>
          <a:xfrm>
            <a:off x="2725" y="2575"/>
            <a:ext cx="9144000" cy="117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6018" y="12708"/>
            <a:ext cx="634798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03087"/>
                </a:solidFill>
              </a:defRPr>
            </a:lvl1pPr>
            <a:lvl2pPr lvl="1" rtl="0">
              <a:buNone/>
              <a:defRPr>
                <a:solidFill>
                  <a:srgbClr val="003087"/>
                </a:solidFill>
              </a:defRPr>
            </a:lvl2pPr>
            <a:lvl3pPr lvl="2" rtl="0">
              <a:buNone/>
              <a:defRPr>
                <a:solidFill>
                  <a:srgbClr val="003087"/>
                </a:solidFill>
              </a:defRPr>
            </a:lvl3pPr>
            <a:lvl4pPr lvl="3" rtl="0">
              <a:buNone/>
              <a:defRPr>
                <a:solidFill>
                  <a:srgbClr val="003087"/>
                </a:solidFill>
              </a:defRPr>
            </a:lvl4pPr>
            <a:lvl5pPr lvl="4" rtl="0">
              <a:buNone/>
              <a:defRPr>
                <a:solidFill>
                  <a:srgbClr val="003087"/>
                </a:solidFill>
              </a:defRPr>
            </a:lvl5pPr>
            <a:lvl6pPr lvl="5" rtl="0">
              <a:buNone/>
              <a:defRPr>
                <a:solidFill>
                  <a:srgbClr val="003087"/>
                </a:solidFill>
              </a:defRPr>
            </a:lvl6pPr>
            <a:lvl7pPr lvl="6" rtl="0">
              <a:buNone/>
              <a:defRPr>
                <a:solidFill>
                  <a:srgbClr val="003087"/>
                </a:solidFill>
              </a:defRPr>
            </a:lvl7pPr>
            <a:lvl8pPr lvl="7" rtl="0">
              <a:buNone/>
              <a:defRPr>
                <a:solidFill>
                  <a:srgbClr val="003087"/>
                </a:solidFill>
              </a:defRPr>
            </a:lvl8pPr>
            <a:lvl9pPr lvl="8" rtl="0">
              <a:buNone/>
              <a:defRPr>
                <a:solidFill>
                  <a:srgbClr val="003087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  <a:defRPr b="1" sz="2200"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■"/>
              <a:defRPr i="1" sz="18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159550" y="1152475"/>
            <a:ext cx="4152000" cy="39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4832400" y="1152475"/>
            <a:ext cx="4188900" cy="39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cription and Image with Caption">
  <p:cSld name="TITLE_ONLY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20"/>
          <p:cNvSpPr/>
          <p:nvPr>
            <p:ph idx="2" type="pic"/>
          </p:nvPr>
        </p:nvSpPr>
        <p:spPr>
          <a:xfrm>
            <a:off x="3499650" y="1063475"/>
            <a:ext cx="5486400" cy="36576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20"/>
          <p:cNvSpPr txBox="1"/>
          <p:nvPr>
            <p:ph idx="1" type="body"/>
          </p:nvPr>
        </p:nvSpPr>
        <p:spPr>
          <a:xfrm>
            <a:off x="167550" y="1304175"/>
            <a:ext cx="32004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type="title"/>
          </p:nvPr>
        </p:nvSpPr>
        <p:spPr>
          <a:xfrm>
            <a:off x="490250" y="1218450"/>
            <a:ext cx="8305800" cy="33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4200"/>
              <a:buNone/>
              <a:defRPr sz="4200">
                <a:solidFill>
                  <a:srgbClr val="0030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7" name="Google Shape;97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8" name="Google Shape;98;p22"/>
          <p:cNvSpPr txBox="1"/>
          <p:nvPr>
            <p:ph idx="2" type="body"/>
          </p:nvPr>
        </p:nvSpPr>
        <p:spPr>
          <a:xfrm>
            <a:off x="4939500" y="985925"/>
            <a:ext cx="3837000" cy="41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9" name="Google Shape;9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102" name="Google Shape;10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Title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4"/>
          <p:cNvSpPr txBox="1"/>
          <p:nvPr>
            <p:ph type="title"/>
          </p:nvPr>
        </p:nvSpPr>
        <p:spPr>
          <a:xfrm>
            <a:off x="225" y="0"/>
            <a:ext cx="91440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3600"/>
              <a:buNone/>
              <a:defRPr>
                <a:solidFill>
                  <a:srgbClr val="0030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Google Shape;10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with Title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5"/>
          <p:cNvSpPr txBox="1"/>
          <p:nvPr>
            <p:ph type="title"/>
          </p:nvPr>
        </p:nvSpPr>
        <p:spPr>
          <a:xfrm>
            <a:off x="225" y="0"/>
            <a:ext cx="91440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No Title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No Title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864900"/>
            <a:ext cx="835725" cy="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6000" y="909725"/>
            <a:ext cx="5227999" cy="42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225" y="1061003"/>
            <a:ext cx="6556625" cy="2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/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23" name="Google Shape;1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195" y="0"/>
            <a:ext cx="1149629" cy="97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9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7" name="Google Shape;127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 txBox="1"/>
          <p:nvPr>
            <p:ph idx="1" type="body"/>
          </p:nvPr>
        </p:nvSpPr>
        <p:spPr>
          <a:xfrm>
            <a:off x="553646" y="1574138"/>
            <a:ext cx="38472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273050" lvl="1" marL="914400" rtl="0" algn="l">
              <a:spcBef>
                <a:spcPts val="800"/>
              </a:spcBef>
              <a:spcAft>
                <a:spcPts val="0"/>
              </a:spcAft>
              <a:buSzPts val="700"/>
              <a:buChar char="○"/>
              <a:defRPr sz="1400"/>
            </a:lvl2pPr>
            <a:lvl3pPr indent="-317500" lvl="2" marL="13716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indent="-3048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048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indent="-3048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indent="-3048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indent="-3048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132" name="Google Shape;132;p30"/>
          <p:cNvSpPr txBox="1"/>
          <p:nvPr>
            <p:ph idx="2" type="body"/>
          </p:nvPr>
        </p:nvSpPr>
        <p:spPr>
          <a:xfrm>
            <a:off x="4741504" y="1184324"/>
            <a:ext cx="38490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3" name="Google Shape;133;p30"/>
          <p:cNvSpPr txBox="1"/>
          <p:nvPr>
            <p:ph idx="3" type="body"/>
          </p:nvPr>
        </p:nvSpPr>
        <p:spPr>
          <a:xfrm>
            <a:off x="4741504" y="1574138"/>
            <a:ext cx="3849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273050" lvl="1" marL="914400" rtl="0" algn="l">
              <a:spcBef>
                <a:spcPts val="800"/>
              </a:spcBef>
              <a:spcAft>
                <a:spcPts val="0"/>
              </a:spcAft>
              <a:buSzPts val="700"/>
              <a:buChar char="○"/>
              <a:defRPr sz="1400"/>
            </a:lvl2pPr>
            <a:lvl3pPr indent="-304800" lvl="2" marL="13716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048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indent="-3048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indent="-3048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indent="-3048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134" name="Google Shape;134;p30"/>
          <p:cNvSpPr txBox="1"/>
          <p:nvPr>
            <p:ph idx="4" type="body"/>
          </p:nvPr>
        </p:nvSpPr>
        <p:spPr>
          <a:xfrm>
            <a:off x="533400" y="1184324"/>
            <a:ext cx="38490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5" name="Google Shape;135;p30"/>
          <p:cNvSpPr txBox="1"/>
          <p:nvPr>
            <p:ph type="title"/>
          </p:nvPr>
        </p:nvSpPr>
        <p:spPr>
          <a:xfrm>
            <a:off x="553642" y="339330"/>
            <a:ext cx="8036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5288"/>
              </a:buClr>
              <a:buSzPts val="2100"/>
              <a:buFont typeface="Libre Franklin Medium"/>
              <a:buNone/>
              <a:defRPr>
                <a:solidFill>
                  <a:srgbClr val="0052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6" name="Google Shape;136;p30"/>
          <p:cNvSpPr txBox="1"/>
          <p:nvPr>
            <p:ph idx="11" type="ftr"/>
          </p:nvPr>
        </p:nvSpPr>
        <p:spPr>
          <a:xfrm>
            <a:off x="4572000" y="4630343"/>
            <a:ext cx="333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5A5B5D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7" name="Google Shape;137;p30"/>
          <p:cNvSpPr txBox="1"/>
          <p:nvPr>
            <p:ph idx="12" type="sldNum"/>
          </p:nvPr>
        </p:nvSpPr>
        <p:spPr>
          <a:xfrm>
            <a:off x="7904560" y="4630343"/>
            <a:ext cx="68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" name="Google Shape;13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2843" y="4403296"/>
            <a:ext cx="1520266" cy="607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1"/>
          <p:cNvSpPr txBox="1"/>
          <p:nvPr>
            <p:ph idx="1" type="body"/>
          </p:nvPr>
        </p:nvSpPr>
        <p:spPr>
          <a:xfrm>
            <a:off x="457200" y="1280160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300">
                <a:solidFill>
                  <a:schemeClr val="accent4"/>
                </a:solidFill>
              </a:defRPr>
            </a:lvl1pPr>
            <a:lvl2pPr lvl="1" rtl="0">
              <a:buNone/>
              <a:defRPr sz="1300">
                <a:solidFill>
                  <a:schemeClr val="accent4"/>
                </a:solidFill>
              </a:defRPr>
            </a:lvl2pPr>
            <a:lvl3pPr lvl="2" rtl="0">
              <a:buNone/>
              <a:defRPr sz="1300">
                <a:solidFill>
                  <a:schemeClr val="accent4"/>
                </a:solidFill>
              </a:defRPr>
            </a:lvl3pPr>
            <a:lvl4pPr lvl="3" rtl="0">
              <a:buNone/>
              <a:defRPr sz="1300">
                <a:solidFill>
                  <a:schemeClr val="accent4"/>
                </a:solidFill>
              </a:defRPr>
            </a:lvl4pPr>
            <a:lvl5pPr lvl="4" rtl="0">
              <a:buNone/>
              <a:defRPr sz="1300">
                <a:solidFill>
                  <a:schemeClr val="accent4"/>
                </a:solidFill>
              </a:defRPr>
            </a:lvl5pPr>
            <a:lvl6pPr lvl="5" rtl="0">
              <a:buNone/>
              <a:defRPr sz="1300">
                <a:solidFill>
                  <a:schemeClr val="accent4"/>
                </a:solidFill>
              </a:defRPr>
            </a:lvl6pPr>
            <a:lvl7pPr lvl="6" rtl="0">
              <a:buNone/>
              <a:defRPr sz="1300">
                <a:solidFill>
                  <a:schemeClr val="accent4"/>
                </a:solidFill>
              </a:defRPr>
            </a:lvl7pPr>
            <a:lvl8pPr lvl="7" rtl="0">
              <a:buNone/>
              <a:defRPr sz="1300">
                <a:solidFill>
                  <a:schemeClr val="accent4"/>
                </a:solidFill>
              </a:defRPr>
            </a:lvl8pPr>
            <a:lvl9pPr lvl="8" rtl="0">
              <a:buNone/>
              <a:defRPr sz="1300">
                <a:solidFill>
                  <a:schemeClr val="accent4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9.xml"/><Relationship Id="rId6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3600"/>
              <a:buFont typeface="Calibri"/>
              <a:buNone/>
              <a:defRPr b="1" sz="3600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sz="36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sz="36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sz="36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sz="36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sz="36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sz="36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sz="36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sz="36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200"/>
              <a:buFont typeface="Calibri"/>
              <a:buChar char="●"/>
              <a:defRPr b="1" sz="22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2000"/>
              <a:buFont typeface="Calibri"/>
              <a:buChar char="○"/>
              <a:defRPr sz="2000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800"/>
              <a:buFont typeface="Calibri"/>
              <a:buChar char="■"/>
              <a:defRPr sz="1800">
                <a:solidFill>
                  <a:srgbClr val="BF0A3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868"/>
              </a:buClr>
              <a:buSzPts val="1600"/>
              <a:buFont typeface="Calibri"/>
              <a:buChar char="●"/>
              <a:defRPr i="1" sz="1600">
                <a:solidFill>
                  <a:srgbClr val="0028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r">
              <a:buNone/>
              <a:defRPr sz="10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 algn="r">
              <a:buNone/>
              <a:defRPr sz="10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 algn="r">
              <a:buNone/>
              <a:defRPr sz="10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 algn="r">
              <a:buNone/>
              <a:defRPr sz="10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 algn="r">
              <a:buNone/>
              <a:defRPr sz="10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 algn="r">
              <a:buNone/>
              <a:defRPr sz="10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 algn="r">
              <a:buNone/>
              <a:defRPr sz="10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 algn="r">
              <a:buNone/>
              <a:defRPr sz="10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 txBox="1"/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Strengthening</a:t>
            </a:r>
            <a:r>
              <a:rPr lang="en"/>
              <a:t> R2O2R for the Nation</a:t>
            </a:r>
            <a:endParaRPr/>
          </a:p>
        </p:txBody>
      </p:sp>
      <p:sp>
        <p:nvSpPr>
          <p:cNvPr id="148" name="Google Shape;148;p32"/>
          <p:cNvSpPr txBox="1"/>
          <p:nvPr>
            <p:ph idx="1" type="subTitle"/>
          </p:nvPr>
        </p:nvSpPr>
        <p:spPr>
          <a:xfrm>
            <a:off x="28475" y="3361446"/>
            <a:ext cx="3350700" cy="7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Brent Gordon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NOAA/SWPC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03 June</a:t>
            </a:r>
            <a:r>
              <a:rPr lang="en" sz="2800"/>
              <a:t> 2024</a:t>
            </a:r>
            <a:endParaRPr sz="3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Govt Response to Space Weather</a:t>
            </a:r>
            <a:endParaRPr/>
          </a:p>
        </p:txBody>
      </p:sp>
      <p:sp>
        <p:nvSpPr>
          <p:cNvPr id="154" name="Google Shape;154;p33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">
                <a:solidFill>
                  <a:schemeClr val="dk2"/>
                </a:solidFill>
              </a:rPr>
              <a:t>Similar</a:t>
            </a:r>
            <a:r>
              <a:rPr lang="en">
                <a:solidFill>
                  <a:schemeClr val="dk2"/>
                </a:solidFill>
              </a:rPr>
              <a:t> Charge from 3 different Administrations</a:t>
            </a:r>
            <a:endParaRPr>
              <a:solidFill>
                <a:schemeClr val="dk2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">
                <a:solidFill>
                  <a:schemeClr val="lt2"/>
                </a:solidFill>
              </a:rPr>
              <a:t>Provide right info, right time, right people to protect</a:t>
            </a:r>
            <a:br>
              <a:rPr lang="en">
                <a:solidFill>
                  <a:schemeClr val="lt2"/>
                </a:solidFill>
              </a:rPr>
            </a:br>
            <a:r>
              <a:rPr lang="en">
                <a:solidFill>
                  <a:schemeClr val="lt2"/>
                </a:solidFill>
              </a:rPr>
              <a:t>our infrastructure and our way of life</a:t>
            </a:r>
            <a:endParaRPr>
              <a:solidFill>
                <a:schemeClr val="lt2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">
                <a:solidFill>
                  <a:schemeClr val="dk2"/>
                </a:solidFill>
              </a:rPr>
              <a:t>Congressional Authorization</a:t>
            </a:r>
            <a:endParaRPr>
              <a:solidFill>
                <a:schemeClr val="dk2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">
                <a:solidFill>
                  <a:schemeClr val="dk2"/>
                </a:solidFill>
              </a:rPr>
              <a:t>PROSWIFT</a:t>
            </a:r>
            <a:endParaRPr>
              <a:solidFill>
                <a:schemeClr val="dk2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">
                <a:solidFill>
                  <a:schemeClr val="dk2"/>
                </a:solidFill>
              </a:rPr>
              <a:t>Most Recently - NSW-SAP Objective 2: </a:t>
            </a:r>
            <a:endParaRPr>
              <a:solidFill>
                <a:schemeClr val="dk2"/>
              </a:solidFill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">
                <a:solidFill>
                  <a:schemeClr val="lt2"/>
                </a:solidFill>
              </a:rPr>
              <a:t>Develop and disseminate accurate and timely </a:t>
            </a:r>
            <a:br>
              <a:rPr lang="en">
                <a:solidFill>
                  <a:schemeClr val="lt2"/>
                </a:solidFill>
              </a:rPr>
            </a:br>
            <a:r>
              <a:rPr lang="en">
                <a:solidFill>
                  <a:schemeClr val="lt2"/>
                </a:solidFill>
              </a:rPr>
              <a:t>information of space weather characterization </a:t>
            </a:r>
            <a:br>
              <a:rPr lang="en">
                <a:solidFill>
                  <a:schemeClr val="lt2"/>
                </a:solidFill>
              </a:rPr>
            </a:br>
            <a:r>
              <a:rPr lang="en">
                <a:solidFill>
                  <a:schemeClr val="lt2"/>
                </a:solidFill>
              </a:rPr>
              <a:t>and forecasts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3574" y="1470425"/>
            <a:ext cx="2353525" cy="308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the Bridge from R-2-O</a:t>
            </a:r>
            <a:endParaRPr/>
          </a:p>
        </p:txBody>
      </p:sp>
      <p:sp>
        <p:nvSpPr>
          <p:cNvPr id="161" name="Google Shape;161;p34"/>
          <p:cNvSpPr txBox="1"/>
          <p:nvPr>
            <p:ph idx="1" type="body"/>
          </p:nvPr>
        </p:nvSpPr>
        <p:spPr>
          <a:xfrm>
            <a:off x="311700" y="1609675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CCMC helps SWPC with GEM Challenge 2011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NASA and NSF begin O2R Grants in 2018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Annual calls for all but one year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NASA CCMC Architecture for Collaborative Evaluation 2021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First Proving Ground activity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NASA Space Weather Centers of </a:t>
            </a:r>
            <a:r>
              <a:rPr lang="en"/>
              <a:t>Excellence 2023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NOAA Space Weather Prediction Testbed Exercises 2022 &amp; 2023</a:t>
            </a:r>
            <a:endParaRPr/>
          </a:p>
        </p:txBody>
      </p:sp>
      <p:pic>
        <p:nvPicPr>
          <p:cNvPr id="162" name="Google Shape;162;p34"/>
          <p:cNvPicPr preferRelativeResize="0"/>
          <p:nvPr/>
        </p:nvPicPr>
        <p:blipFill rotWithShape="1">
          <a:blip r:embed="rId3">
            <a:alphaModFix/>
          </a:blip>
          <a:srcRect b="24150" l="0" r="0" t="0"/>
          <a:stretch/>
        </p:blipFill>
        <p:spPr>
          <a:xfrm>
            <a:off x="792025" y="1234825"/>
            <a:ext cx="7416350" cy="374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where are all the new </a:t>
            </a:r>
            <a:r>
              <a:rPr lang="en"/>
              <a:t>capabilities</a:t>
            </a:r>
            <a:r>
              <a:rPr lang="en"/>
              <a:t>?</a:t>
            </a:r>
            <a:endParaRPr/>
          </a:p>
        </p:txBody>
      </p:sp>
      <p:sp>
        <p:nvSpPr>
          <p:cNvPr id="168" name="Google Shape;168;p35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R2O of the O2R Grants has been slow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Not quite what we need (basic vs applied)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Not quite there (not quite baked?)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No one there to receive it (open the door!)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SWPC’s bandwidth too limited for too long!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Means we have been unable to help mature </a:t>
            </a:r>
            <a:br>
              <a:rPr lang="en"/>
            </a:br>
            <a:r>
              <a:rPr lang="en"/>
              <a:t>capabilities from the proving grounds to operations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We require “plug-n-play”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Does not exist!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SWPC (and NOAA) are working on that!</a:t>
            </a:r>
            <a:endParaRPr/>
          </a:p>
        </p:txBody>
      </p:sp>
      <p:pic>
        <p:nvPicPr>
          <p:cNvPr id="169" name="Google Shape;169;p35"/>
          <p:cNvPicPr preferRelativeResize="0"/>
          <p:nvPr/>
        </p:nvPicPr>
        <p:blipFill rotWithShape="1">
          <a:blip r:embed="rId3">
            <a:alphaModFix/>
          </a:blip>
          <a:srcRect b="11039" l="13101" r="14149" t="0"/>
          <a:stretch/>
        </p:blipFill>
        <p:spPr>
          <a:xfrm>
            <a:off x="6876475" y="2719450"/>
            <a:ext cx="2085675" cy="23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5"/>
          <p:cNvPicPr preferRelativeResize="0"/>
          <p:nvPr/>
        </p:nvPicPr>
        <p:blipFill rotWithShape="1">
          <a:blip r:embed="rId4">
            <a:alphaModFix/>
          </a:blip>
          <a:srcRect b="5718" l="0" r="27394" t="9943"/>
          <a:stretch/>
        </p:blipFill>
        <p:spPr>
          <a:xfrm>
            <a:off x="6005925" y="1152475"/>
            <a:ext cx="2528950" cy="195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NOAA’s Efforts to Accelerate R2O2R</a:t>
            </a:r>
            <a:endParaRPr/>
          </a:p>
        </p:txBody>
      </p:sp>
      <p:sp>
        <p:nvSpPr>
          <p:cNvPr id="176" name="Google Shape;176;p36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2023 - Funded the construction of a collaborative Workspace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GSA Contractor still working on it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2024 - Hiring staff dedicated to transition efforts (5-6 new)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Software Developers, Scientific Programmers, Cloud Experts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Chris Siewert &amp; Steve Hill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2024-2025 - Buildout of cloud environment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Allow external collaborators access to </a:t>
            </a:r>
            <a:br>
              <a:rPr lang="en"/>
            </a:br>
            <a:r>
              <a:rPr lang="en"/>
              <a:t>operational-like environment</a:t>
            </a:r>
            <a:endParaRPr/>
          </a:p>
        </p:txBody>
      </p:sp>
      <p:pic>
        <p:nvPicPr>
          <p:cNvPr id="177" name="Google Shape;177;p36"/>
          <p:cNvPicPr preferRelativeResize="0"/>
          <p:nvPr/>
        </p:nvPicPr>
        <p:blipFill rotWithShape="1">
          <a:blip r:embed="rId3">
            <a:alphaModFix/>
          </a:blip>
          <a:srcRect b="22988" l="0" r="0" t="0"/>
          <a:stretch/>
        </p:blipFill>
        <p:spPr>
          <a:xfrm>
            <a:off x="5893025" y="3265575"/>
            <a:ext cx="3251200" cy="187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7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NOAA Strategy</a:t>
            </a:r>
            <a:endParaRPr/>
          </a:p>
        </p:txBody>
      </p:sp>
      <p:sp>
        <p:nvSpPr>
          <p:cNvPr id="183" name="Google Shape;183;p37"/>
          <p:cNvSpPr txBox="1"/>
          <p:nvPr>
            <p:ph idx="1" type="body"/>
          </p:nvPr>
        </p:nvSpPr>
        <p:spPr>
          <a:xfrm>
            <a:off x="311700" y="1152475"/>
            <a:ext cx="4260300" cy="36009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Goals</a:t>
            </a:r>
            <a:endParaRPr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/>
              <a:t>Close the gaps along the SWx value chain.</a:t>
            </a:r>
            <a:r>
              <a:rPr b="0" lang="en" sz="1400">
                <a:solidFill>
                  <a:srgbClr val="000000"/>
                </a:solidFill>
              </a:rPr>
              <a:t> </a:t>
            </a:r>
            <a:endParaRPr b="0" sz="14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lang="en" sz="1300">
                <a:solidFill>
                  <a:schemeClr val="accent6"/>
                </a:solidFill>
              </a:rPr>
              <a:t>Establish </a:t>
            </a:r>
            <a:r>
              <a:rPr b="0" lang="en" sz="1300">
                <a:solidFill>
                  <a:schemeClr val="accent6"/>
                </a:solidFill>
              </a:rPr>
              <a:t>an applied research and development (R&amp;D) capability within NOAA to assimilate data more effectively into its models and accelerate the research-to-operations- to-research (R2O2R) cycle.</a:t>
            </a:r>
            <a:endParaRPr b="0" sz="13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/>
              <a:t>Build and develop SWx Workforce.</a:t>
            </a:r>
            <a:r>
              <a:rPr lang="en" sz="1400">
                <a:solidFill>
                  <a:srgbClr val="3494BA"/>
                </a:solidFill>
              </a:rPr>
              <a:t> </a:t>
            </a:r>
            <a:endParaRPr sz="1400">
              <a:solidFill>
                <a:srgbClr val="3494BA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lang="en" sz="1300">
                <a:solidFill>
                  <a:schemeClr val="accent6"/>
                </a:solidFill>
              </a:rPr>
              <a:t>Eliminate skill gaps and keep pace with the maturing SWx Value Chain.</a:t>
            </a:r>
            <a:endParaRPr b="0" sz="13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/>
              <a:t>Connect NOAA’s SWx groups into a holistic and effective “One-NOAA” SWx cross line office team.</a:t>
            </a:r>
            <a:r>
              <a:rPr lang="en" sz="1300">
                <a:solidFill>
                  <a:srgbClr val="3494BA"/>
                </a:solidFill>
              </a:rPr>
              <a:t> </a:t>
            </a:r>
            <a:endParaRPr sz="1300">
              <a:solidFill>
                <a:srgbClr val="3494BA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lang="en" sz="1300">
                <a:solidFill>
                  <a:schemeClr val="accent6"/>
                </a:solidFill>
              </a:rPr>
              <a:t>Establish processes and practices to ensure One-NOAA SWx entity operates as a seamless, single enterprise, working towards a shared vision of SWx priorities.</a:t>
            </a:r>
            <a:endParaRPr sz="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7"/>
          <p:cNvSpPr txBox="1"/>
          <p:nvPr>
            <p:ph idx="1" type="body"/>
          </p:nvPr>
        </p:nvSpPr>
        <p:spPr>
          <a:xfrm>
            <a:off x="4578900" y="1152475"/>
            <a:ext cx="4260300" cy="19278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Outcomes</a:t>
            </a:r>
            <a:endParaRPr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NOAA Space Weather Research Capability</a:t>
            </a:r>
            <a:endParaRPr sz="1400"/>
          </a:p>
          <a:p>
            <a:pPr indent="0" lvl="0" marL="0" rtl="0" algn="ctr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lang="en" sz="1300">
                <a:solidFill>
                  <a:schemeClr val="accent6"/>
                </a:solidFill>
              </a:rPr>
              <a:t>NOAA Office of Oceanic and Atmospheric Research (OAR)</a:t>
            </a:r>
            <a:r>
              <a:rPr b="0" lang="en" sz="1300">
                <a:solidFill>
                  <a:schemeClr val="dk1"/>
                </a:solidFill>
              </a:rPr>
              <a:t> </a:t>
            </a:r>
            <a:r>
              <a:rPr lang="en" sz="1400"/>
              <a:t> </a:t>
            </a:r>
            <a:endParaRPr sz="600">
              <a:solidFill>
                <a:srgbClr val="3494BA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Invigorated NOAA Space Weather Modeling Program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lang="en" sz="1300">
                <a:solidFill>
                  <a:schemeClr val="accent6"/>
                </a:solidFill>
              </a:rPr>
              <a:t>Observation R2O &amp; Data Assimilation</a:t>
            </a:r>
            <a:endParaRPr sz="14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Ground Based Space Weather Observations Program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2"/>
                </a:solidFill>
              </a:rPr>
              <a:t>Enhanced capacity for R2O within NOAA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85" name="Google Shape;185;p37"/>
          <p:cNvSpPr txBox="1"/>
          <p:nvPr>
            <p:ph idx="1" type="body"/>
          </p:nvPr>
        </p:nvSpPr>
        <p:spPr>
          <a:xfrm>
            <a:off x="4578900" y="3070996"/>
            <a:ext cx="4260300" cy="7584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Timeframe</a:t>
            </a:r>
            <a:endParaRPr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FY2026 Funding Request</a:t>
            </a:r>
            <a:endParaRPr sz="1400"/>
          </a:p>
          <a:p>
            <a:pPr indent="0" lvl="0" marL="0" rtl="0"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86" name="Google Shape;186;p37"/>
          <p:cNvSpPr txBox="1"/>
          <p:nvPr>
            <p:ph idx="1" type="body"/>
          </p:nvPr>
        </p:nvSpPr>
        <p:spPr>
          <a:xfrm>
            <a:off x="4578900" y="3837800"/>
            <a:ext cx="4260300" cy="9156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Barriers</a:t>
            </a:r>
            <a:endParaRPr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Workforce (not enough!)</a:t>
            </a:r>
            <a:endParaRPr sz="1400"/>
          </a:p>
          <a:p>
            <a:pPr indent="0" lvl="0" marL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Budget cycles (not quick enough)</a:t>
            </a:r>
            <a:endParaRPr sz="1400"/>
          </a:p>
          <a:p>
            <a:pPr indent="0" lvl="0" marL="0" rtl="0"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8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where are we anyway?</a:t>
            </a:r>
            <a:endParaRPr/>
          </a:p>
        </p:txBody>
      </p:sp>
      <p:sp>
        <p:nvSpPr>
          <p:cNvPr id="192" name="Google Shape;192;p38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●"/>
            </a:pPr>
            <a:r>
              <a:rPr lang="en">
                <a:solidFill>
                  <a:schemeClr val="accent2"/>
                </a:solidFill>
              </a:rPr>
              <a:t>Is R2O2R where we want it to be (or expect to be) today?</a:t>
            </a:r>
            <a:endParaRPr>
              <a:solidFill>
                <a:schemeClr val="accent2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●"/>
            </a:pPr>
            <a:r>
              <a:rPr lang="en">
                <a:solidFill>
                  <a:schemeClr val="accent2"/>
                </a:solidFill>
              </a:rPr>
              <a:t>Should we be surprised that we are not deftly moving new capabilities into operations?</a:t>
            </a:r>
            <a:endParaRPr>
              <a:solidFill>
                <a:schemeClr val="accen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Have we built the starting blocks for a better R2O2R capability?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Will this get easier?</a:t>
            </a:r>
            <a:endParaRPr/>
          </a:p>
        </p:txBody>
      </p:sp>
      <p:pic>
        <p:nvPicPr>
          <p:cNvPr id="193" name="Google Shape;19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100" y="3466650"/>
            <a:ext cx="1676850" cy="16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5958" y="3268800"/>
            <a:ext cx="3251994" cy="1829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38"/>
          <p:cNvCxnSpPr/>
          <p:nvPr/>
        </p:nvCxnSpPr>
        <p:spPr>
          <a:xfrm flipH="1" rot="10800000">
            <a:off x="3517800" y="4279300"/>
            <a:ext cx="988800" cy="570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003087"/>
      </a:dk2>
      <a:lt2>
        <a:srgbClr val="0085CA"/>
      </a:lt2>
      <a:accent1>
        <a:srgbClr val="FFD700"/>
      </a:accent1>
      <a:accent2>
        <a:srgbClr val="BF0A30"/>
      </a:accent2>
      <a:accent3>
        <a:srgbClr val="B7B7B7"/>
      </a:accent3>
      <a:accent4>
        <a:srgbClr val="002868"/>
      </a:accent4>
      <a:accent5>
        <a:srgbClr val="C9DAF8"/>
      </a:accent5>
      <a:accent6>
        <a:srgbClr val="FF9900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